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3" r:id="rId3"/>
    <p:sldId id="297" r:id="rId4"/>
    <p:sldId id="321" r:id="rId5"/>
    <p:sldId id="309" r:id="rId6"/>
    <p:sldId id="310" r:id="rId7"/>
    <p:sldId id="313" r:id="rId8"/>
    <p:sldId id="311" r:id="rId9"/>
    <p:sldId id="303" r:id="rId10"/>
    <p:sldId id="304" r:id="rId11"/>
    <p:sldId id="305" r:id="rId12"/>
    <p:sldId id="306" r:id="rId13"/>
    <p:sldId id="308" r:id="rId14"/>
    <p:sldId id="307" r:id="rId15"/>
    <p:sldId id="320" r:id="rId16"/>
    <p:sldId id="302" r:id="rId17"/>
    <p:sldId id="300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E1236-CA1F-4655-B294-BF0F4710B925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13A63-C784-4B08-87E8-40A6A1AE54B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0641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740A5-C034-E6B5-F7CA-5ABBD02D7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E16292-BA72-6792-E9EB-28E2B2C7F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82817-33E0-B690-5FE1-4798B7C9C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5A83B-E520-C25B-229B-849D9D1BA8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41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D2C23-37E5-E083-0C18-14334CED8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8C357-691D-383C-D403-B6347CA76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5801D-4127-6074-7D9B-D5680384B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4E3B3-A419-0A32-0081-BE8AD218E9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11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C885C-6661-6DA9-C855-FAE532C6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10E38-EB85-1BC8-65F6-7EA77D9BFE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76FE5-AA67-4D27-EFB7-2C23F6EB3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65677-C067-5CCC-7D50-82B1A0465C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891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8053-9422-AAB2-62F9-A248BE3DA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AF1512-1C4B-646F-FA9B-742BE2F3B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BFC252-011D-F7FD-B0B9-661578498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BF196-ACE4-4888-42F2-17E0FEB1B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3A63-C784-4B08-87E8-40A6A1AE54B2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58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B8768-99C1-7EBD-85D4-E8523A12D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B952D3-B91B-8426-D798-B8145489C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EA14-E569-ECCC-80AA-65ADF7671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EB3DB-9C9E-6A10-389F-657486905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282AC-CEAB-71BE-1275-F53D0160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4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9AB8-3770-8162-44E7-ED6241A9E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B8145E-E10B-42D9-AFF6-D57067EB9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BFE9C-10F8-43CB-10AD-B6155D11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56C8C-B639-233C-3B14-E8C19CF0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62306-3805-7E42-E0F2-9A99BBCDD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595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6C864-8AD5-ED79-266C-EB6206740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6E293-FF11-EDE1-FC5B-B06AF982CD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39299-955A-E326-034A-A981D149D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AD6D-A813-F24A-FB81-46514EBA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A79BB-E07F-53A6-15FA-681644F7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2279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47AA-059A-2AEF-E262-0775AD7E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DBC27-1784-3149-E252-CCF18EA4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BB5B-3E02-461B-2B44-11E03B5F0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98F0-5A97-0225-8DA9-E5D60871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5BF724-2E4F-ED17-1D0C-5AF4FCC6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65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5878-A8C7-7098-7910-C2372E90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24F08-13C5-A8AB-EB85-C98608C15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84E76-1993-7173-6C4B-419EC45C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F7621-4527-3A0E-9339-C683B883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CADE5-0437-C81D-ED04-678BF846D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02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5535-6687-F9A8-45F7-B712C5C5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49C78-B3F4-A003-CA43-000972CD3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544116-51FB-FD8C-8323-7FCDDDAA13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A1DB8-5B9B-B69B-DC66-35EE5A47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DE651-6B6C-15E6-244B-06007772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2B5E3-8FB3-F4A2-7047-C4665530E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01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F758F-4E94-A7D3-164B-EC75A6D72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F672-93BA-8AB1-72A1-1C9204116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64BB97-A820-2D1F-4239-155D9C9FC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4066A-D9E7-08FF-CA4B-9015E1576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04CE7-50CF-CC3B-8CFB-63C792569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4098FC-8D09-58E8-09AF-83EA36BF4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70F648-9A5E-9437-B5DF-4F679242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595E4-2D0C-86C2-5057-0A98D7B6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948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CB8B7-0E68-8B7D-2CF1-73B26A4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EA855-F4DF-128D-6478-095D6048B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49490-8A69-08AF-8619-FBCC7843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E1C5BB-4243-54A4-0033-D9C211BC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1290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1494B4-D71C-DB2E-6F36-98674E71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55FAD9-1C2A-29C6-7A9B-5BB20ACD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6106F-9F12-4636-A0E7-075306B1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389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5DA20-8E9F-1ECB-8FF5-BA9D95DDE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1C0AC-9D7E-B504-C8CC-172ABEB00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9402D-1F9F-83B1-E2A5-9C2D36117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AEEF7-1477-49AA-2C18-4AC6592BC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8DE9F-DC8C-E005-C167-9D11DFB1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2FD58-14A2-DC24-5E38-9751DB27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0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66955-4CEC-3159-68C2-4A30309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F15310-9A59-9A56-8BE7-98A26D35F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8F95C6-4448-960C-B417-B100085F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21EB0-30D7-7940-A397-FB013EA6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EF5CC5-0898-847A-353A-6FDBFDDFA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01D77E-3787-51B2-8843-ED7C2A1E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66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B391F-E41E-128B-59EB-B9F7BFB01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78335-C377-9353-2B52-1E7DEC928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C60DA-32BB-48E5-E497-37AF59F07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B149-054B-49F6-B6AE-8BAAE351272A}" type="datetimeFigureOut">
              <a:rPr lang="en-GB" smtClean="0"/>
              <a:t>27/01/2026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CB6C-1DB3-708B-416D-A46A003BD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36A76-EDA9-EAD9-DDE4-F7E29570B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A87D5-A03F-41DA-A554-46B89B4E59F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86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youtube.com/@algoquanthub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algoquanthub.beehiiv.com/subscrib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www.linkedin.com/in/nburgessx" TargetMode="External"/><Relationship Id="rId4" Type="http://schemas.openxmlformats.org/officeDocument/2006/relationships/hyperlink" Target="https://payhip.com/AlgoQuantHub" TargetMode="Externa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kedin.com/in/nburgessx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https://payhip.com/AlgoQuantHub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github.com/nburgessx/QuantResearch/tree/main/CMake%20Ex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@algoquanthub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onlinegdb.com/online_c++_compil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youtube.com/@algoquanthu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D5151-E999-82CD-0F13-5C5917609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A0481-0E49-C114-0241-92CABA99C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64C2A4-D77B-0CEE-B7B3-287519C1B80B}"/>
              </a:ext>
            </a:extLst>
          </p:cNvPr>
          <p:cNvSpPr/>
          <p:nvPr/>
        </p:nvSpPr>
        <p:spPr>
          <a:xfrm>
            <a:off x="6809173" y="5490804"/>
            <a:ext cx="5387855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C++ Set-Up for Algo Quant Trading</a:t>
            </a:r>
          </a:p>
          <a:p>
            <a:pPr algn="ctr"/>
            <a:r>
              <a:rPr lang="en-GB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By Nicholas Burgess</a:t>
            </a:r>
            <a:endParaRPr lang="en-GB" sz="1600" b="1" dirty="0">
              <a:ln>
                <a:solidFill>
                  <a:schemeClr val="tx1"/>
                </a:solidFill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2451F59B-7635-3D39-BF8D-7D55CB38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3DC675F-2349-27C8-C8CC-EB884A070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5069" y="217058"/>
            <a:ext cx="811321" cy="799090"/>
          </a:xfrm>
          <a:prstGeom prst="rect">
            <a:avLst/>
          </a:prstGeom>
        </p:spPr>
      </p:pic>
      <p:pic>
        <p:nvPicPr>
          <p:cNvPr id="2" name="Picture 1" descr="What is CMake? - Viking Software A/S">
            <a:extLst>
              <a:ext uri="{FF2B5EF4-FFF2-40B4-BE49-F238E27FC236}">
                <a16:creationId xmlns:a16="http://schemas.microsoft.com/office/drawing/2014/main" id="{F45F1E33-FACD-FBEC-7A6B-A4DB0FD4E6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069" y="1233206"/>
            <a:ext cx="811321" cy="811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950067-5DFB-CAFE-9257-9578DE3A10C7}"/>
              </a:ext>
            </a:extLst>
          </p:cNvPr>
          <p:cNvSpPr/>
          <p:nvPr/>
        </p:nvSpPr>
        <p:spPr>
          <a:xfrm>
            <a:off x="1412327" y="193792"/>
            <a:ext cx="4348394" cy="7990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MS Visual Studio – Part 1</a:t>
            </a:r>
          </a:p>
        </p:txBody>
      </p:sp>
    </p:spTree>
    <p:extLst>
      <p:ext uri="{BB962C8B-B14F-4D97-AF65-F5344CB8AC3E}">
        <p14:creationId xmlns:p14="http://schemas.microsoft.com/office/powerpoint/2010/main" val="3033863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55C30-1DA9-E9CA-DDB9-7D1347DE9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BCCE-0AE1-69E1-E3C6-1C2513A7C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  <a:r>
              <a:rPr lang="en-GB" dirty="0"/>
              <a:t> </a:t>
            </a:r>
            <a:r>
              <a:rPr lang="en-GB" dirty="0">
                <a:solidFill>
                  <a:srgbClr val="C00000"/>
                </a:solidFill>
              </a:rPr>
              <a:t>Solution &amp; Projects Files</a:t>
            </a:r>
            <a:br>
              <a:rPr lang="en-GB" dirty="0">
                <a:solidFill>
                  <a:srgbClr val="C00000"/>
                </a:solidFill>
              </a:rPr>
            </a:br>
            <a:r>
              <a:rPr lang="en-GB" sz="2000" b="1" dirty="0"/>
              <a:t>These are XML files in disguise – Try opening them in notepad!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B8313-33E8-FC4D-CCC7-19B52097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10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D55C5F-0B73-93A5-495B-1A1C6F64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6655"/>
            <a:ext cx="6865571" cy="4726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FB4D36-3CD1-BC8D-BE0C-5FA3E14C7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076" y="2658682"/>
            <a:ext cx="4967229" cy="3298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E89AA-7BB9-9A0B-93F3-62D28ECB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44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07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A3A10-B1E9-FF1B-0DF0-590F41F6B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3B1CD-4EB1-1703-0DBE-343564B2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C00000"/>
                </a:solidFill>
              </a:rPr>
              <a:t>Project Properties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42A20-2B34-4736-D952-365CE77E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11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D5A5D2-E581-64E5-0E14-F078A93B7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4" y="1638350"/>
            <a:ext cx="5222451" cy="3581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3C05D5-A21A-DF0E-AE4D-86BFB62A9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41CBAA-A2FE-8ABB-3AE6-ABE616902001}"/>
              </a:ext>
            </a:extLst>
          </p:cNvPr>
          <p:cNvSpPr txBox="1">
            <a:spLocks/>
          </p:cNvSpPr>
          <p:nvPr/>
        </p:nvSpPr>
        <p:spPr>
          <a:xfrm>
            <a:off x="6978516" y="1638350"/>
            <a:ext cx="4799028" cy="3581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b="1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Output type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Configuration Type </a:t>
            </a:r>
            <a:r>
              <a:rPr lang="en-GB" sz="1800" dirty="0">
                <a:solidFill>
                  <a:srgbClr val="C00000"/>
                </a:solidFill>
              </a:rPr>
              <a:t>(.lib | .exe | .dll)</a:t>
            </a:r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Where outputs go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Intermediate Directory </a:t>
            </a:r>
            <a:r>
              <a:rPr lang="en-GB" sz="1800" dirty="0">
                <a:solidFill>
                  <a:srgbClr val="C00000"/>
                </a:solidFill>
              </a:rPr>
              <a:t>(.obj)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Output Directory </a:t>
            </a:r>
            <a:r>
              <a:rPr lang="en-GB" sz="1800" dirty="0">
                <a:solidFill>
                  <a:srgbClr val="C00000"/>
                </a:solidFill>
              </a:rPr>
              <a:t>(.lib | .exe | .</a:t>
            </a:r>
            <a:r>
              <a:rPr lang="en-GB" sz="1800" dirty="0" err="1">
                <a:solidFill>
                  <a:srgbClr val="C00000"/>
                </a:solidFill>
              </a:rPr>
              <a:t>dll</a:t>
            </a:r>
            <a:r>
              <a:rPr lang="en-GB" sz="1800" dirty="0">
                <a:solidFill>
                  <a:srgbClr val="C00000"/>
                </a:solidFill>
              </a:rPr>
              <a:t>)</a:t>
            </a:r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br>
              <a:rPr lang="en-GB" sz="1800" dirty="0"/>
            </a:br>
            <a:endParaRPr lang="en-GB" sz="18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72E66D7-D7EB-F36F-C9C3-16A19B43B257}"/>
              </a:ext>
            </a:extLst>
          </p:cNvPr>
          <p:cNvSpPr txBox="1">
            <a:spLocks/>
          </p:cNvSpPr>
          <p:nvPr/>
        </p:nvSpPr>
        <p:spPr>
          <a:xfrm>
            <a:off x="943560" y="5584624"/>
            <a:ext cx="6563192" cy="1129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GB" sz="1800" b="1" dirty="0"/>
              <a:t>Solution and Project Files </a:t>
            </a:r>
            <a:r>
              <a:rPr lang="en-GB" sz="1800" dirty="0">
                <a:solidFill>
                  <a:srgbClr val="C00000"/>
                </a:solidFill>
              </a:rPr>
              <a:t>[TOP TIP]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These are XML files that can be opened in Notepad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XML supports extra features e.g. recursive file paths</a:t>
            </a:r>
          </a:p>
        </p:txBody>
      </p:sp>
    </p:spTree>
    <p:extLst>
      <p:ext uri="{BB962C8B-B14F-4D97-AF65-F5344CB8AC3E}">
        <p14:creationId xmlns:p14="http://schemas.microsoft.com/office/powerpoint/2010/main" val="299457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1341-FA82-574A-2DCD-430597487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3183-D225-322D-A5A8-42974580C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VS Project Properties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– C/C++ Compiler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8B2F2-382C-3A78-B75F-F0AA29FF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6A53DC-A082-397B-57FB-745AB83E4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50" y="1504293"/>
            <a:ext cx="5584864" cy="3849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AF0596-B0BC-2B4B-1CCB-145C6E6A3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227" y="1504292"/>
            <a:ext cx="4121800" cy="3849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B4C92B-5F39-46E6-28A4-2B37C16B9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0AFEEA-6D9B-4022-D3F6-D6FDC4831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50" y="5477510"/>
            <a:ext cx="10376477" cy="1757679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b="1" dirty="0"/>
              <a:t>File Path Macros </a:t>
            </a:r>
            <a:r>
              <a:rPr lang="en-GB" sz="1800" dirty="0">
                <a:solidFill>
                  <a:srgbClr val="C00000"/>
                </a:solidFill>
              </a:rPr>
              <a:t>[TOP TIP]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Click the down arrow on any directory folder, then in the window pop-up press the “</a:t>
            </a:r>
            <a:r>
              <a:rPr lang="en-GB" sz="1800" b="1" dirty="0"/>
              <a:t>Macros”</a:t>
            </a:r>
            <a:r>
              <a:rPr lang="en-GB" sz="1800" dirty="0"/>
              <a:t> button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View existing file path variables (macros) and/or add new ones e.g. $(SolutionDir), $(ProjectDir), …</a:t>
            </a:r>
          </a:p>
        </p:txBody>
      </p:sp>
    </p:spTree>
    <p:extLst>
      <p:ext uri="{BB962C8B-B14F-4D97-AF65-F5344CB8AC3E}">
        <p14:creationId xmlns:p14="http://schemas.microsoft.com/office/powerpoint/2010/main" val="1304831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7BA3-B789-ACFB-DF1A-B6C9EDCCA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5752-38F5-68E6-7779-4C55EA24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C00000"/>
                </a:solidFill>
              </a:rPr>
              <a:t>VS Project Properties</a:t>
            </a:r>
            <a:r>
              <a:rPr lang="en-GB" sz="3600" dirty="0">
                <a:solidFill>
                  <a:srgbClr val="000000"/>
                </a:solidFill>
              </a:rPr>
              <a:t> </a:t>
            </a:r>
            <a:r>
              <a:rPr lang="en-GB" sz="3600" dirty="0"/>
              <a:t>– C/C++ Compiler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FAEC1-45B9-AECF-F9AE-1CBC4189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99E02-C21C-96B1-68EA-A9AEC129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330" y="1954604"/>
            <a:ext cx="5220671" cy="3564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FDFDB4-E851-A5BF-441E-26F4A5AB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1C6888FA-B1A0-B1E1-0B3D-2779F984C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711" y="1950984"/>
            <a:ext cx="5140960" cy="356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87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F72BA-143E-E886-5C05-38F2516EE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1335-ED48-3629-1655-4CAD68677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VS Project Properties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/>
              <a:t>– Linker/Librarian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026E6-A278-F79C-D61E-71504046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EEF424-14FC-D37B-DC76-2F51CC4F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0" y="1960782"/>
            <a:ext cx="5450468" cy="380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A28EF2-8C4B-E777-6A59-6F2816E11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1" y="1960782"/>
            <a:ext cx="5509920" cy="3816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4F22FC-C2AD-55C8-6C10-82D2C5E11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49603-19F0-631E-45C5-2894AAE56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4B35-D4EC-794A-8A3E-01376512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Summary – Key Project Properties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636E4-BED5-14CC-34A2-7951C2F1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15</a:t>
            </a:fld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F961-FE6F-84E7-8056-C8DE8916D2A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649505" cy="4871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General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Output Directory</a:t>
            </a:r>
            <a:r>
              <a:rPr lang="en-GB" sz="1400" dirty="0"/>
              <a:t> – Specify output path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Configuration Type</a:t>
            </a:r>
            <a:r>
              <a:rPr lang="en-GB" sz="1400" dirty="0"/>
              <a:t> – Specify the output file type .lib, .exe or .dll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C++ Language Standard</a:t>
            </a:r>
            <a:r>
              <a:rPr lang="en-GB" sz="1400" dirty="0"/>
              <a:t> – C++14, C++17, C++20 …</a:t>
            </a:r>
            <a:endParaRPr lang="en-GB" sz="14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C/C++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</a:t>
            </a:r>
            <a:r>
              <a:rPr lang="en-GB" sz="1400" dirty="0">
                <a:solidFill>
                  <a:srgbClr val="C00000"/>
                </a:solidFill>
              </a:rPr>
              <a:t> General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Include Directories </a:t>
            </a:r>
            <a:r>
              <a:rPr lang="en-GB" sz="1400" dirty="0"/>
              <a:t>–</a:t>
            </a:r>
            <a:r>
              <a:rPr lang="en-GB" sz="1400" b="1" dirty="0"/>
              <a:t> </a:t>
            </a:r>
            <a:r>
              <a:rPr lang="en-GB" sz="1400" dirty="0"/>
              <a:t>To link projects, add include folder(s) here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Debug Information Format</a:t>
            </a:r>
            <a:r>
              <a:rPr lang="en-GB" sz="1400" dirty="0"/>
              <a:t> – Edit and Continue (/ZI) this allows us to make minor modifications with out rebuilding the project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Multi-processor Compilation</a:t>
            </a:r>
            <a:r>
              <a:rPr lang="en-GB" sz="1400" dirty="0"/>
              <a:t> </a:t>
            </a:r>
            <a:r>
              <a:rPr lang="en-GB" sz="1400" b="1" dirty="0"/>
              <a:t>(Yes /MP)</a:t>
            </a:r>
            <a:r>
              <a:rPr lang="en-GB" sz="1400" dirty="0"/>
              <a:t> – allows parallel building of .cpp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C/C++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Code Generation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Enable C++ Exceptions</a:t>
            </a:r>
            <a:r>
              <a:rPr lang="en-GB" sz="1400" dirty="0"/>
              <a:t> – /Ehsc allows structured exception handling and helps prevent crashes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Runtime Library</a:t>
            </a:r>
            <a:r>
              <a:rPr lang="en-GB" sz="1400" dirty="0"/>
              <a:t> – Here we must specify dynamic or static linking of CRT (/MD or /MT), defaults to /MD</a:t>
            </a:r>
            <a:endParaRPr lang="en-GB" sz="14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General: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Library Directories</a:t>
            </a:r>
            <a:r>
              <a:rPr lang="en-GB" sz="1400" dirty="0"/>
              <a:t> - To link projects, add path to .lib files here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Input: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Additional Dependencies</a:t>
            </a:r>
            <a:r>
              <a:rPr lang="en-GB" sz="1400" dirty="0"/>
              <a:t> – To link projects, specify .lib path here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400" dirty="0">
                <a:solidFill>
                  <a:srgbClr val="C00000"/>
                </a:solidFill>
              </a:rPr>
              <a:t>Linker </a:t>
            </a:r>
            <a:r>
              <a:rPr lang="en-GB" sz="1400" dirty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C00000"/>
                </a:solidFill>
              </a:rPr>
              <a:t>Debugging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400" b="1" dirty="0"/>
              <a:t>Generate Debug Info</a:t>
            </a:r>
            <a:r>
              <a:rPr lang="en-GB" sz="1400" dirty="0"/>
              <a:t> – To test and debug a  release project select /DEBUG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56A7103-2337-2F8F-8834-AB3D9767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0326" y="628361"/>
            <a:ext cx="993474" cy="978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60A84E-BE6D-D6D4-FDE4-93D04459C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29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21080-26DE-AA51-F6EA-17042E0B1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B2B6B-E684-956C-CD2D-69F1C0240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D8322-651C-1755-3CA1-655C8E14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65E64-136E-5FB7-472E-A460D50AA62E}"/>
              </a:ext>
            </a:extLst>
          </p:cNvPr>
          <p:cNvSpPr/>
          <p:nvPr/>
        </p:nvSpPr>
        <p:spPr>
          <a:xfrm>
            <a:off x="8087557" y="5490804"/>
            <a:ext cx="4109471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More Info …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7BAE8BA-B925-95F5-6350-0B4813FFF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21A2F6B-794A-FCB9-DE51-769BBCEEF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8433" y="5623517"/>
            <a:ext cx="811321" cy="799090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0D1FAB19-DF1B-5CBC-0C44-E715559C1B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2730" y="5571298"/>
            <a:ext cx="811321" cy="81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73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F1FF7-33BC-022A-8ED9-78C4201B2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54E4D2-5429-562B-44BF-0AE89F4EAF6B}"/>
              </a:ext>
            </a:extLst>
          </p:cNvPr>
          <p:cNvSpPr txBox="1">
            <a:spLocks/>
          </p:cNvSpPr>
          <p:nvPr/>
        </p:nvSpPr>
        <p:spPr>
          <a:xfrm>
            <a:off x="838200" y="2833490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BA208-BAD6-8031-423B-3A6C4A4BF484}"/>
              </a:ext>
            </a:extLst>
          </p:cNvPr>
          <p:cNvSpPr txBox="1"/>
          <p:nvPr/>
        </p:nvSpPr>
        <p:spPr>
          <a:xfrm>
            <a:off x="628376" y="3359504"/>
            <a:ext cx="618474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Subscribe to my Quant Newsletter</a:t>
            </a:r>
          </a:p>
          <a:p>
            <a:pPr>
              <a:buClr>
                <a:srgbClr val="C00000"/>
              </a:buClr>
            </a:pPr>
            <a:r>
              <a:rPr lang="en-US" dirty="0">
                <a:hlinkClick r:id="rId2"/>
              </a:rPr>
              <a:t>https://algoquanthub.beehiiv.com/subscribe</a:t>
            </a:r>
            <a:endParaRPr lang="en-US" dirty="0"/>
          </a:p>
          <a:p>
            <a:pPr marL="358775" indent="-358775"/>
            <a:endParaRPr lang="en-US" i="0" dirty="0">
              <a:effectLst/>
              <a:latin typeface="myriad roman"/>
            </a:endParaRPr>
          </a:p>
          <a:p>
            <a:pPr marL="358775" indent="-358775"/>
            <a:r>
              <a:rPr lang="en-US" dirty="0">
                <a:solidFill>
                  <a:srgbClr val="C00000"/>
                </a:solidFill>
              </a:rPr>
              <a:t>Subscribe to my </a:t>
            </a:r>
            <a:r>
              <a:rPr lang="en-US" i="0" dirty="0">
                <a:solidFill>
                  <a:srgbClr val="C00000"/>
                </a:solidFill>
                <a:effectLst/>
                <a:latin typeface="myriad roman"/>
              </a:rPr>
              <a:t>Quant YouTube Channel</a:t>
            </a:r>
          </a:p>
          <a:p>
            <a:pPr marL="358775" indent="-358775"/>
            <a:r>
              <a:rPr lang="en-US" dirty="0">
                <a:latin typeface="myriad roman"/>
                <a:hlinkClick r:id="rId3"/>
              </a:rPr>
              <a:t>https://www.youtube.com/@algoquanthub</a:t>
            </a:r>
            <a:endParaRPr lang="en-US" dirty="0">
              <a:latin typeface="myriad roman"/>
            </a:endParaRPr>
          </a:p>
          <a:p>
            <a:pPr marL="358775" indent="-358775"/>
            <a:endParaRPr lang="en-US" dirty="0">
              <a:latin typeface="myriad roman"/>
            </a:endParaRPr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  <a:latin typeface="myriad roman"/>
              </a:rPr>
              <a:t>Algo Trading &amp; Quant Store</a:t>
            </a:r>
          </a:p>
          <a:p>
            <a:pPr marL="358775" indent="-358775">
              <a:tabLst>
                <a:tab pos="263525" algn="l"/>
              </a:tabLst>
            </a:pPr>
            <a:r>
              <a:rPr lang="en-US" dirty="0">
                <a:hlinkClick r:id="rId4"/>
              </a:rPr>
              <a:t>https://payhip.com/AlgoQuantHub</a:t>
            </a:r>
            <a:endParaRPr lang="en-US" dirty="0"/>
          </a:p>
          <a:p>
            <a:pPr marL="358775" indent="-358775"/>
            <a:endParaRPr lang="en-US" dirty="0"/>
          </a:p>
          <a:p>
            <a:pPr marL="358775" indent="-358775">
              <a:buClr>
                <a:srgbClr val="C00000"/>
              </a:buClr>
            </a:pPr>
            <a:r>
              <a:rPr lang="en-US" dirty="0">
                <a:solidFill>
                  <a:srgbClr val="C00000"/>
                </a:solidFill>
              </a:rPr>
              <a:t>Follow me on LinkedIn</a:t>
            </a:r>
          </a:p>
          <a:p>
            <a:pPr marL="358775" indent="-358775"/>
            <a:r>
              <a:rPr lang="en-US" dirty="0">
                <a:hlinkClick r:id="rId5"/>
              </a:rPr>
              <a:t>https://www.linkedin.com/in/nburgessx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87DBC9-9320-2C18-8137-11FD4259D9B6}"/>
              </a:ext>
            </a:extLst>
          </p:cNvPr>
          <p:cNvGrpSpPr/>
          <p:nvPr/>
        </p:nvGrpSpPr>
        <p:grpSpPr>
          <a:xfrm>
            <a:off x="6225481" y="3207150"/>
            <a:ext cx="5015464" cy="3008660"/>
            <a:chOff x="6128622" y="3419897"/>
            <a:chExt cx="5015464" cy="3008660"/>
          </a:xfrm>
        </p:grpSpPr>
        <p:pic>
          <p:nvPicPr>
            <p:cNvPr id="11" name="Picture 10">
              <a:hlinkClick r:id="rId4"/>
              <a:extLst>
                <a:ext uri="{FF2B5EF4-FFF2-40B4-BE49-F238E27FC236}">
                  <a16:creationId xmlns:a16="http://schemas.microsoft.com/office/drawing/2014/main" id="{687A1D39-1907-2C6C-055C-384FCB83D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8622" y="3419897"/>
              <a:ext cx="5015464" cy="30086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1DA346-009D-E788-8EB5-55CF6016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172" y="3503544"/>
              <a:ext cx="792143" cy="734717"/>
            </a:xfrm>
            <a:prstGeom prst="rect">
              <a:avLst/>
            </a:prstGeom>
          </p:spPr>
        </p:pic>
      </p:grpSp>
      <p:pic>
        <p:nvPicPr>
          <p:cNvPr id="13" name="Picture 12">
            <a:hlinkClick r:id="rId2"/>
            <a:extLst>
              <a:ext uri="{FF2B5EF4-FFF2-40B4-BE49-F238E27FC236}">
                <a16:creationId xmlns:a16="http://schemas.microsoft.com/office/drawing/2014/main" id="{AB92778F-95CD-4B94-8101-341A09E5E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0" y="332000"/>
            <a:ext cx="4257582" cy="2710968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2FD368-C2D6-F112-F1D8-DDBEC05E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17</a:t>
            </a:fld>
            <a:endParaRPr lang="en-GB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172B3902-C227-9FAC-053F-2CEC4B09F2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564" y="741178"/>
            <a:ext cx="5720072" cy="18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70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9EAB0-78A3-48D3-88B2-A2721BE72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238" y="5330057"/>
            <a:ext cx="2149444" cy="574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BB01BB-705A-42BE-96A3-B1B0B9A6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0A24E-A725-4B67-A709-B05312D8EBF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B176A3-AA3A-4764-820A-F44A9F52D010}"/>
              </a:ext>
            </a:extLst>
          </p:cNvPr>
          <p:cNvSpPr txBox="1">
            <a:spLocks/>
          </p:cNvSpPr>
          <p:nvPr/>
        </p:nvSpPr>
        <p:spPr>
          <a:xfrm>
            <a:off x="838200" y="2854088"/>
            <a:ext cx="10515600" cy="574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Have questions or want further info?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67457-2CC4-4B6D-B84F-ED4C626AF2AF}"/>
              </a:ext>
            </a:extLst>
          </p:cNvPr>
          <p:cNvSpPr txBox="1"/>
          <p:nvPr/>
        </p:nvSpPr>
        <p:spPr>
          <a:xfrm>
            <a:off x="675238" y="5769167"/>
            <a:ext cx="6097424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yriad roman"/>
              </a:rPr>
              <a:t>LinkedIn:		</a:t>
            </a:r>
            <a:r>
              <a:rPr lang="en-GB" b="0" i="0" dirty="0">
                <a:effectLst/>
                <a:latin typeface="-apple-system"/>
                <a:hlinkClick r:id="rId2"/>
              </a:rPr>
              <a:t>www.linkedin.com/in/nburgessx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1299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6C23C-40EE-74B8-26A3-3BE28FB6E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C3B21D-4E7C-CC2A-C134-C7CDAAA7D6AB}"/>
              </a:ext>
            </a:extLst>
          </p:cNvPr>
          <p:cNvSpPr txBox="1"/>
          <p:nvPr/>
        </p:nvSpPr>
        <p:spPr>
          <a:xfrm>
            <a:off x="924180" y="452823"/>
            <a:ext cx="5002138" cy="3281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>
              <a:solidFill>
                <a:srgbClr val="C00000"/>
              </a:solidFill>
            </a:endParaRPr>
          </a:p>
          <a:p>
            <a:r>
              <a:rPr lang="en-GB" sz="2400" dirty="0">
                <a:solidFill>
                  <a:srgbClr val="C00000"/>
                </a:solidFill>
              </a:rPr>
              <a:t>C++ Set-Up for Algo Quant Trading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1 – Visual Studio for Windows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Online C++ Emulators &amp; Code Snippets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Visual Studio Projects &amp; Solutions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C++ Building, Compilation &amp; Linking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2202A-8E45-65EE-B970-73CD90E1C3F8}"/>
              </a:ext>
            </a:extLst>
          </p:cNvPr>
          <p:cNvSpPr txBox="1"/>
          <p:nvPr/>
        </p:nvSpPr>
        <p:spPr>
          <a:xfrm>
            <a:off x="6265682" y="1191486"/>
            <a:ext cx="5002138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b="1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b="1" dirty="0"/>
              <a:t>Part 2 – CMake for Cross-platform Builds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The CMake Build System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How to use CMake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dirty="0"/>
              <a:t>Build Environments &amp; Compilers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D65E9-C133-8EA4-3A8E-7071195E1D79}"/>
              </a:ext>
            </a:extLst>
          </p:cNvPr>
          <p:cNvSpPr txBox="1"/>
          <p:nvPr/>
        </p:nvSpPr>
        <p:spPr>
          <a:xfrm>
            <a:off x="2681429" y="5543268"/>
            <a:ext cx="4305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Example: Visual Studio &amp; CMake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u="sng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https://github.com/nburgessx/QuantResearch/tree/main/CMake%20Examples</a:t>
            </a:r>
            <a:endParaRPr lang="en-US" u="sng" dirty="0">
              <a:solidFill>
                <a:schemeClr val="accent5"/>
              </a:solidFill>
            </a:endParaRPr>
          </a:p>
        </p:txBody>
      </p:sp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60C0F1D2-BBE8-1767-7592-F7C0AC04A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0" y="5327691"/>
            <a:ext cx="1093978" cy="1077486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17B2F6-BEB9-09AE-6775-1410FDC8A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2</a:t>
            </a:fld>
            <a:endParaRPr lang="en-GB" dirty="0"/>
          </a:p>
        </p:txBody>
      </p:sp>
      <p:pic>
        <p:nvPicPr>
          <p:cNvPr id="11" name="Picture 10">
            <a:hlinkClick r:id="rId5"/>
            <a:extLst>
              <a:ext uri="{FF2B5EF4-FFF2-40B4-BE49-F238E27FC236}">
                <a16:creationId xmlns:a16="http://schemas.microsoft.com/office/drawing/2014/main" id="{0304F67C-753E-646F-E524-BC34AACC9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094" y="5327691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4BD3721B-F73A-8D98-DF7D-EDEB38433C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1617" y="452822"/>
            <a:ext cx="1093979" cy="1077486"/>
          </a:xfrm>
          <a:prstGeom prst="rect">
            <a:avLst/>
          </a:prstGeom>
        </p:spPr>
      </p:pic>
      <p:pic>
        <p:nvPicPr>
          <p:cNvPr id="3" name="Picture 2" descr="What is CMake? - Viking Software A/S">
            <a:extLst>
              <a:ext uri="{FF2B5EF4-FFF2-40B4-BE49-F238E27FC236}">
                <a16:creationId xmlns:a16="http://schemas.microsoft.com/office/drawing/2014/main" id="{E6B26221-CC60-A8DA-A4BB-122B52AF4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6852" y="417310"/>
            <a:ext cx="1077486" cy="107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0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8BE3-33E7-E6B9-ACD4-D059FF8CD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38F4-F35F-DF5E-87CD-8E83B23EF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C++ Online Emulator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46511-C78C-76DB-D58F-E5DC19E4D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2232" y="1586064"/>
            <a:ext cx="4799028" cy="3993356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Can Select Language (top-right)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    C++, Python, Java …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Can Select Version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    C++14, C++17, C++23 …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Great for Learning C++ Syntax &amp; Testing Ideas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Great for Code Snippets, Sharing &amp; Debugging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Links nicely with GitHub</a:t>
            </a:r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endParaRPr lang="en-GB" sz="1800" b="1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58054-8C98-A29C-40D1-3A4E6DC2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0C4B23-7A73-8725-6D8D-7BF60896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08" y="1511435"/>
            <a:ext cx="5891864" cy="40679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775D12-D6D9-19AE-B375-87866589AABC}"/>
              </a:ext>
            </a:extLst>
          </p:cNvPr>
          <p:cNvSpPr txBox="1"/>
          <p:nvPr/>
        </p:nvSpPr>
        <p:spPr>
          <a:xfrm>
            <a:off x="1588418" y="5798145"/>
            <a:ext cx="5993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Online C++ Compiler</a:t>
            </a:r>
          </a:p>
          <a:p>
            <a:r>
              <a:rPr lang="en-GB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https://www.onlinegdb.com/online_c++_compiler#</a:t>
            </a:r>
            <a:endParaRPr lang="en-GB" dirty="0"/>
          </a:p>
          <a:p>
            <a:endParaRPr lang="en-GB" dirty="0"/>
          </a:p>
        </p:txBody>
      </p:sp>
      <p:pic>
        <p:nvPicPr>
          <p:cNvPr id="19" name="Picture 18" descr="File:ISO C++ Logo.svg - Wikimedia Commons">
            <a:extLst>
              <a:ext uri="{FF2B5EF4-FFF2-40B4-BE49-F238E27FC236}">
                <a16:creationId xmlns:a16="http://schemas.microsoft.com/office/drawing/2014/main" id="{5491B599-90E0-27BF-BED8-5C869F8FD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71" y="5798145"/>
            <a:ext cx="656731" cy="7407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2E715-790B-D833-A6EB-55BBF3AB8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80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5D9B4-9C81-063A-BE30-7C368FA55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423217-CEDC-B301-FF8F-7B38050F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350823"/>
            <a:ext cx="4550706" cy="53453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BFF22F-6E1A-9B63-F6F9-230C8D7F1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C++ Header and Source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0DC23-27FB-5D5F-4237-F87F500C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42468" cy="4802187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1.   Header Files (.h)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Here we </a:t>
            </a:r>
            <a:r>
              <a:rPr lang="en-GB" sz="1800" b="1" dirty="0"/>
              <a:t>declare</a:t>
            </a:r>
            <a:r>
              <a:rPr lang="en-GB" sz="1800" dirty="0"/>
              <a:t> our functions, classes &amp; interfaces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2.   Source Files (.</a:t>
            </a:r>
            <a:r>
              <a:rPr lang="en-GB" sz="1800" dirty="0" err="1">
                <a:solidFill>
                  <a:srgbClr val="C00000"/>
                </a:solidFill>
              </a:rPr>
              <a:t>cpp</a:t>
            </a:r>
            <a:r>
              <a:rPr lang="en-GB" sz="1800" dirty="0">
                <a:solidFill>
                  <a:srgbClr val="C00000"/>
                </a:solidFill>
              </a:rPr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/>
              <a:t>Define</a:t>
            </a:r>
            <a:r>
              <a:rPr lang="en-GB" sz="1800" dirty="0"/>
              <a:t> and implement the header file declarations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Contain the actual code logic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3.   Object Files (.</a:t>
            </a:r>
            <a:r>
              <a:rPr lang="en-GB" sz="1800" dirty="0" err="1">
                <a:solidFill>
                  <a:srgbClr val="C00000"/>
                </a:solidFill>
              </a:rPr>
              <a:t>obj</a:t>
            </a:r>
            <a:r>
              <a:rPr lang="en-GB" sz="1800" dirty="0">
                <a:solidFill>
                  <a:srgbClr val="C00000"/>
                </a:solidFill>
              </a:rPr>
              <a:t>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Source code from .</a:t>
            </a:r>
            <a:r>
              <a:rPr lang="en-GB" sz="1800" dirty="0" err="1"/>
              <a:t>cpp</a:t>
            </a:r>
            <a:r>
              <a:rPr lang="en-GB" sz="1800" dirty="0"/>
              <a:t> is compiled into an object file</a:t>
            </a:r>
            <a:endParaRPr lang="en-GB" sz="1800" dirty="0">
              <a:solidFill>
                <a:srgbClr val="C00000"/>
              </a:solidFill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It is first translated into </a:t>
            </a:r>
            <a:r>
              <a:rPr lang="en-GB" sz="1800" b="1" dirty="0"/>
              <a:t>assembly language </a:t>
            </a:r>
            <a:r>
              <a:rPr lang="en-GB" sz="1800" dirty="0"/>
              <a:t>.</a:t>
            </a:r>
            <a:r>
              <a:rPr lang="en-GB" sz="1800" dirty="0" err="1"/>
              <a:t>asm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The assembler then creates the object file .</a:t>
            </a:r>
            <a:r>
              <a:rPr lang="en-GB" sz="1800" dirty="0" err="1"/>
              <a:t>obj</a:t>
            </a: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Object files contain </a:t>
            </a:r>
            <a:r>
              <a:rPr lang="en-GB" sz="1800" b="1" dirty="0"/>
              <a:t>binary machine code </a:t>
            </a:r>
            <a:r>
              <a:rPr lang="en-GB" sz="1800" dirty="0"/>
              <a:t>ready for linking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b="1" dirty="0">
              <a:solidFill>
                <a:srgbClr val="C00000"/>
              </a:solidFill>
            </a:endParaRP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endParaRPr lang="en-GB" sz="1800" b="1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D2DF9-49DC-21FD-74A0-5F1A8D74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86782-FA0F-FF1D-F2B7-331951D2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122"/>
            <a:ext cx="12192000" cy="356681"/>
          </a:xfrm>
          <a:prstGeom prst="rect">
            <a:avLst/>
          </a:prstGeom>
        </p:spPr>
      </p:pic>
      <p:pic>
        <p:nvPicPr>
          <p:cNvPr id="19" name="Picture 18" descr="File:ISO C++ Logo.svg - Wikimedia Commons">
            <a:extLst>
              <a:ext uri="{FF2B5EF4-FFF2-40B4-BE49-F238E27FC236}">
                <a16:creationId xmlns:a16="http://schemas.microsoft.com/office/drawing/2014/main" id="{CF770CA2-8EA8-FE64-1832-3233625A5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25" y="461144"/>
            <a:ext cx="895350" cy="10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CA810-C60D-CAAD-A582-E6E7FCFC7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CA00-9261-227E-2B28-5C89FFB4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C++ Build Process – Compile &amp;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BA09-BE29-A9E4-0487-C6F85EB2D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942468" cy="4802187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1.   Compile (cl.exe)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Expands #include directives and checks syntax and types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Converts each translation unit (.cpp file) into an object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2.   Link (link.exe)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Verifies all symbols (i.e. functions and global variables) are defined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Combines object files into a single file </a:t>
            </a:r>
            <a:r>
              <a:rPr lang="en-GB" sz="1800" dirty="0">
                <a:solidFill>
                  <a:srgbClr val="C00000"/>
                </a:solidFill>
              </a:rPr>
              <a:t>(.exe | .lib | .dll)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3.   Generated Output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Object Files:</a:t>
            </a:r>
            <a:r>
              <a:rPr lang="en-GB" sz="1800" b="1" dirty="0"/>
              <a:t> </a:t>
            </a:r>
            <a:r>
              <a:rPr lang="en-GB" sz="1800" dirty="0">
                <a:solidFill>
                  <a:srgbClr val="C00000"/>
                </a:solidFill>
              </a:rPr>
              <a:t>			</a:t>
            </a:r>
            <a:r>
              <a:rPr lang="en-GB" sz="1800" dirty="0"/>
              <a:t>These are compiled .cpp files </a:t>
            </a:r>
            <a:r>
              <a:rPr lang="en-GB" sz="1800" dirty="0">
                <a:solidFill>
                  <a:srgbClr val="C00000"/>
                </a:solidFill>
              </a:rPr>
              <a:t>(Windows .obj | Linux/macOS .o)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Static Library:</a:t>
            </a:r>
            <a:r>
              <a:rPr lang="en-GB" sz="1800" dirty="0">
                <a:solidFill>
                  <a:srgbClr val="C00000"/>
                </a:solidFill>
              </a:rPr>
              <a:t> 			</a:t>
            </a:r>
            <a:r>
              <a:rPr lang="en-GB" sz="1800" dirty="0"/>
              <a:t>A library </a:t>
            </a:r>
            <a:r>
              <a:rPr lang="en-GB" sz="1800" dirty="0">
                <a:solidFill>
                  <a:srgbClr val="C00000"/>
                </a:solidFill>
              </a:rPr>
              <a:t>(.lib)</a:t>
            </a:r>
            <a:r>
              <a:rPr lang="en-GB" sz="1800" dirty="0"/>
              <a:t> or collection of object files merged together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Dynamic Linked Library (DLL):</a:t>
            </a:r>
            <a:r>
              <a:rPr lang="en-GB" sz="1800" dirty="0">
                <a:solidFill>
                  <a:srgbClr val="C00000"/>
                </a:solidFill>
              </a:rPr>
              <a:t> 	</a:t>
            </a:r>
            <a:r>
              <a:rPr lang="en-GB" sz="1800" dirty="0"/>
              <a:t>Compiled code loaded at runtime </a:t>
            </a:r>
            <a:r>
              <a:rPr lang="en-GB" sz="1800" dirty="0">
                <a:solidFill>
                  <a:srgbClr val="C00000"/>
                </a:solidFill>
              </a:rPr>
              <a:t>(.dll)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Executable: 			A fully linked program ready to run </a:t>
            </a:r>
            <a:r>
              <a:rPr lang="en-GB" sz="1800" dirty="0">
                <a:solidFill>
                  <a:srgbClr val="C00000"/>
                </a:solidFill>
              </a:rPr>
              <a:t>(.exe)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b="1" dirty="0">
              <a:solidFill>
                <a:srgbClr val="C00000"/>
              </a:solidFill>
            </a:endParaRP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endParaRPr lang="en-GB" sz="1800" b="1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A4B67-5F03-131A-B93D-E7BEEFFB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5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896E8-8FC2-EA44-3164-BCEDCD3A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22"/>
            <a:ext cx="12192000" cy="356681"/>
          </a:xfrm>
          <a:prstGeom prst="rect">
            <a:avLst/>
          </a:prstGeom>
        </p:spPr>
      </p:pic>
      <p:pic>
        <p:nvPicPr>
          <p:cNvPr id="7" name="Picture 6" descr="File:ISO C++ Logo.svg - Wikimedia Commons">
            <a:extLst>
              <a:ext uri="{FF2B5EF4-FFF2-40B4-BE49-F238E27FC236}">
                <a16:creationId xmlns:a16="http://schemas.microsoft.com/office/drawing/2014/main" id="{850A9EDB-5061-4430-FDDF-0B51B33750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25" y="461144"/>
            <a:ext cx="895350" cy="10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9E90-F62C-8BF0-3DF8-9B8C74130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075C-904A-C5A4-0151-C25FF6717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Connecting Projects &amp; Using Libraries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159DA-84A7-BC50-1A97-FE3A9C7D3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11649" cy="4585825"/>
          </a:xfrm>
        </p:spPr>
        <p:txBody>
          <a:bodyPr>
            <a:normAutofit/>
          </a:bodyPr>
          <a:lstStyle/>
          <a:p>
            <a:pPr marL="0" indent="0">
              <a:buClr>
                <a:srgbClr val="C00000"/>
              </a:buClr>
              <a:buNone/>
            </a:pPr>
            <a:endParaRPr lang="en-GB" sz="1800" dirty="0">
              <a:solidFill>
                <a:srgbClr val="C00000"/>
              </a:solidFill>
            </a:endParaRPr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Connecting Projects						        Example: Solution &amp;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In C++ project folders are independent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To share projects internally, we typically compile them as libraries (.lib)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To use them we reference the </a:t>
            </a:r>
            <a:r>
              <a:rPr lang="en-GB" sz="1800" b="1" dirty="0"/>
              <a:t>path to the include directory</a:t>
            </a:r>
            <a:r>
              <a:rPr lang="en-GB" sz="1800" dirty="0"/>
              <a:t> (header files)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/>
              <a:t>and the </a:t>
            </a:r>
            <a:r>
              <a:rPr lang="en-GB" sz="1800" b="1" dirty="0"/>
              <a:t>path to and name of the .lib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To share projects externally we compile as them as a library, executable or DLL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b="1" dirty="0"/>
              <a:t> 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dirty="0">
                <a:solidFill>
                  <a:srgbClr val="C00000"/>
                </a:solidFill>
              </a:rPr>
              <a:t>When using Libraries - Why are headers needed?				       Sharing Projects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/>
              <a:t>Headers</a:t>
            </a:r>
            <a:r>
              <a:rPr lang="en-GB" sz="1800" dirty="0"/>
              <a:t> declare </a:t>
            </a:r>
            <a:r>
              <a:rPr lang="en-GB" sz="1800" dirty="0">
                <a:solidFill>
                  <a:srgbClr val="C00000"/>
                </a:solidFill>
              </a:rPr>
              <a:t>what exists </a:t>
            </a:r>
            <a:r>
              <a:rPr lang="en-GB" sz="1800" dirty="0"/>
              <a:t>(functions, classes, interfaces)		       - Header file path(s)</a:t>
            </a:r>
            <a:endParaRPr lang="en-GB" sz="1800" u="sng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/>
              <a:t>Libraries</a:t>
            </a:r>
            <a:r>
              <a:rPr lang="en-GB" sz="1800" dirty="0"/>
              <a:t> contain </a:t>
            </a:r>
            <a:r>
              <a:rPr lang="en-GB" sz="1800" dirty="0">
                <a:solidFill>
                  <a:srgbClr val="C00000"/>
                </a:solidFill>
              </a:rPr>
              <a:t>how it’s implemented </a:t>
            </a:r>
            <a:r>
              <a:rPr lang="en-GB" sz="1800" dirty="0"/>
              <a:t>(compiled machine code)		       - Library file path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GB" sz="1800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b="1" dirty="0"/>
          </a:p>
          <a:p>
            <a:pPr marL="0" indent="0">
              <a:buClr>
                <a:srgbClr val="C00000"/>
              </a:buClr>
              <a:buNone/>
            </a:pPr>
            <a:endParaRPr lang="en-GB" sz="1800" b="1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352D1-7071-213F-D5EA-3040E57D1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6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0C061-DEF0-0B7D-E251-39E12C56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4"/>
            <a:ext cx="12192000" cy="356681"/>
          </a:xfrm>
          <a:prstGeom prst="rect">
            <a:avLst/>
          </a:prstGeom>
        </p:spPr>
      </p:pic>
      <p:pic>
        <p:nvPicPr>
          <p:cNvPr id="5" name="Picture 4" descr="File:ISO C++ Logo.svg - Wikimedia Commons">
            <a:extLst>
              <a:ext uri="{FF2B5EF4-FFF2-40B4-BE49-F238E27FC236}">
                <a16:creationId xmlns:a16="http://schemas.microsoft.com/office/drawing/2014/main" id="{FF0BB8DF-DA1C-6E17-F9B4-FCE7C556F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25" y="461144"/>
            <a:ext cx="895350" cy="10099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79B970-374A-A927-61BC-25DC4287C0A5}"/>
              </a:ext>
            </a:extLst>
          </p:cNvPr>
          <p:cNvGrpSpPr/>
          <p:nvPr/>
        </p:nvGrpSpPr>
        <p:grpSpPr>
          <a:xfrm>
            <a:off x="8610600" y="2440252"/>
            <a:ext cx="3378200" cy="1835414"/>
            <a:chOff x="7586133" y="4023519"/>
            <a:chExt cx="3378200" cy="18354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67A587-709E-F330-EDD3-3AF03935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4667" y="4104596"/>
              <a:ext cx="3125613" cy="163330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9326C4-C315-FD70-1A7F-A82E52929807}"/>
                </a:ext>
              </a:extLst>
            </p:cNvPr>
            <p:cNvSpPr/>
            <p:nvPr/>
          </p:nvSpPr>
          <p:spPr>
            <a:xfrm>
              <a:off x="7586133" y="4023519"/>
              <a:ext cx="3378200" cy="18354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23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E59C-3F4B-7476-E721-C8D1F6321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79BC-43F9-A0E8-C5CF-DB3C6E78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Application Binary Interface (ABI)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F326A-C9B0-EAF8-5D8F-4AE349A2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7</a:t>
            </a:fld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26FB8BA-CDDC-224F-F4DA-54D652B944F3}"/>
              </a:ext>
            </a:extLst>
          </p:cNvPr>
          <p:cNvSpPr txBox="1">
            <a:spLocks/>
          </p:cNvSpPr>
          <p:nvPr/>
        </p:nvSpPr>
        <p:spPr>
          <a:xfrm>
            <a:off x="413223" y="1458425"/>
            <a:ext cx="5544845" cy="47115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ABI defines how project binaries are linked and how they manage memory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Projects sharing runtime resources e.g. std::vector or FILE* </a:t>
            </a:r>
            <a:r>
              <a:rPr lang="en-GB" sz="1800" b="1" u="sng" dirty="0"/>
              <a:t>must</a:t>
            </a:r>
            <a:r>
              <a:rPr lang="en-GB" sz="1800" dirty="0"/>
              <a:t> use the same C++ Runtime library (CRT), which handles memory, I/O and startup support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Dynamic Linkage </a:t>
            </a:r>
            <a:r>
              <a:rPr lang="en-GB" sz="1800" b="1" dirty="0"/>
              <a:t>(/MD)</a:t>
            </a:r>
            <a:r>
              <a:rPr lang="en-GB" sz="1800" dirty="0"/>
              <a:t> links against a shared C++ Runtime DLL (CRT)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Static Linkage </a:t>
            </a:r>
            <a:r>
              <a:rPr lang="en-GB" sz="1800" b="1" dirty="0"/>
              <a:t>(/MT)</a:t>
            </a:r>
            <a:r>
              <a:rPr lang="en-GB" sz="1800" dirty="0"/>
              <a:t> embeds a private CRT into each binary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dirty="0"/>
              <a:t>Mixing /MD and /MT is unsafe – such code often builds successfully but fails and crashes at runtime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endParaRPr lang="en-GB" sz="1800" dirty="0"/>
          </a:p>
          <a:p>
            <a:pPr marL="0" indent="0">
              <a:buClr>
                <a:srgbClr val="C00000"/>
              </a:buClr>
              <a:buNone/>
            </a:pPr>
            <a:endParaRPr lang="en-GB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524CE7-06B6-F8AB-AB12-E172E0A6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06" y="1458425"/>
            <a:ext cx="5220671" cy="35643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D7B6FB-6EF6-1807-A1A0-24C5B3AF59F0}"/>
              </a:ext>
            </a:extLst>
          </p:cNvPr>
          <p:cNvSpPr txBox="1"/>
          <p:nvPr/>
        </p:nvSpPr>
        <p:spPr>
          <a:xfrm>
            <a:off x="6383045" y="5246651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rgbClr val="C00000"/>
              </a:buClr>
              <a:buNone/>
            </a:pPr>
            <a:r>
              <a:rPr lang="en-GB" sz="1800" b="1" dirty="0"/>
              <a:t>Rule of thumb: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b="1" dirty="0">
                <a:solidFill>
                  <a:srgbClr val="C00000"/>
                </a:solidFill>
              </a:rPr>
              <a:t>/MD </a:t>
            </a:r>
            <a:r>
              <a:rPr lang="en-GB" sz="1800" dirty="0">
                <a:solidFill>
                  <a:srgbClr val="C00000"/>
                </a:solidFill>
                <a:sym typeface="Wingdings" panose="05000000000000000000" pitchFamily="2" charset="2"/>
              </a:rPr>
              <a:t> DLLs &amp; large apps </a:t>
            </a:r>
            <a:r>
              <a:rPr lang="en-GB" sz="1800" dirty="0">
                <a:sym typeface="Wingdings" panose="05000000000000000000" pitchFamily="2" charset="2"/>
              </a:rPr>
              <a:t>(shared runtime, one-heap)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GB" sz="1800" b="1" dirty="0">
                <a:solidFill>
                  <a:srgbClr val="C00000"/>
                </a:solidFill>
                <a:sym typeface="Wingdings" panose="05000000000000000000" pitchFamily="2" charset="2"/>
              </a:rPr>
              <a:t>/MT </a:t>
            </a:r>
            <a:r>
              <a:rPr lang="en-GB" sz="1800" dirty="0">
                <a:solidFill>
                  <a:srgbClr val="C00000"/>
                </a:solidFill>
                <a:sym typeface="Wingdings" panose="05000000000000000000" pitchFamily="2" charset="2"/>
              </a:rPr>
              <a:t> Fully self-contained tools </a:t>
            </a:r>
            <a:r>
              <a:rPr lang="en-GB" sz="1800" dirty="0">
                <a:sym typeface="Wingdings" panose="05000000000000000000" pitchFamily="2" charset="2"/>
              </a:rPr>
              <a:t>(no shared ownership)</a:t>
            </a:r>
            <a:endParaRPr lang="en-GB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153D7-902B-0E6B-CD39-8291D6129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1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816B6-74F4-98B0-EE94-28B6D3F19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C37ED5-DA97-1D1E-F886-80BC98DE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" y="0"/>
            <a:ext cx="1219517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CC0C9-3CC2-5A78-EC68-80F3C9EC2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39" y="2106216"/>
            <a:ext cx="4044909" cy="4044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D1DFDB-B037-E516-F2B8-23B75C650DA6}"/>
              </a:ext>
            </a:extLst>
          </p:cNvPr>
          <p:cNvSpPr/>
          <p:nvPr/>
        </p:nvSpPr>
        <p:spPr>
          <a:xfrm>
            <a:off x="8078681" y="5490804"/>
            <a:ext cx="4118348" cy="10700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n>
                  <a:solidFill>
                    <a:schemeClr val="tx1"/>
                  </a:solidFill>
                </a:ln>
                <a:solidFill>
                  <a:schemeClr val="bg1">
                    <a:lumMod val="95000"/>
                  </a:schemeClr>
                </a:solidFill>
              </a:rPr>
              <a:t>Visual Studio</a:t>
            </a:r>
          </a:p>
        </p:txBody>
      </p:sp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2D16A000-E893-C5BF-66BF-89CBCF53F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03" y="5484319"/>
            <a:ext cx="3321813" cy="107748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F823955-87C0-CB21-EADA-33BD4A3846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58890" y="5614681"/>
            <a:ext cx="811321" cy="79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0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7AD5E-6D9D-F921-745F-792372E30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BF8A-D884-AF35-C5BC-FC054AF75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C00000"/>
                </a:solidFill>
              </a:rPr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34D94-015C-C80D-02C1-CDBB5A13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71674"/>
            <a:ext cx="4799028" cy="5103690"/>
          </a:xfrm>
        </p:spPr>
        <p:txBody>
          <a:bodyPr>
            <a:noAutofit/>
          </a:bodyPr>
          <a:lstStyle/>
          <a:p>
            <a:pPr marL="271463" indent="-271463"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Solution File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Start-Up Project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Project Dependencies (Build Order)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Configuration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Debug, Release, Custom</a:t>
            </a:r>
          </a:p>
          <a:p>
            <a:pPr lvl="1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Can Include/Exclude Projects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Project Files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Independent Code Project Groups</a:t>
            </a:r>
          </a:p>
          <a:p>
            <a:pPr marL="0" indent="0">
              <a:buClr>
                <a:srgbClr val="C00000"/>
              </a:buClr>
              <a:buNone/>
            </a:pPr>
            <a:endParaRPr lang="en-GB" sz="800" dirty="0"/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rgbClr val="C00000"/>
                </a:solidFill>
              </a:rPr>
              <a:t>Features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Source Control – Git Integration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Command Line – Dev Command Prompt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External Tools – Custom Tools / Scripts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Extensions – e.g. Incredibuild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4A4E9-45AA-CEFF-5D93-E5D65E6B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12113-6D73-4B06-80EF-D022B0396519}" type="slidenum">
              <a:rPr lang="en-GB" smtClean="0"/>
              <a:t>9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CC9D1F-050E-67D0-F8B6-70F425CD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79" y="1321700"/>
            <a:ext cx="6641871" cy="4946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23350-0EAA-5C3C-7311-BCC0D2C7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44"/>
            <a:ext cx="12192000" cy="35668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54416DF-77CB-6657-FEC3-824218292A13}"/>
              </a:ext>
            </a:extLst>
          </p:cNvPr>
          <p:cNvGrpSpPr/>
          <p:nvPr/>
        </p:nvGrpSpPr>
        <p:grpSpPr>
          <a:xfrm>
            <a:off x="7586133" y="4023519"/>
            <a:ext cx="3378200" cy="1835414"/>
            <a:chOff x="7586133" y="4023519"/>
            <a:chExt cx="3378200" cy="18354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B3B294-9A22-10EC-51D5-550DCC736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4667" y="4104596"/>
              <a:ext cx="3125613" cy="163330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553333-A6E7-3838-22EA-064DF29ADF4A}"/>
                </a:ext>
              </a:extLst>
            </p:cNvPr>
            <p:cNvSpPr/>
            <p:nvPr/>
          </p:nvSpPr>
          <p:spPr>
            <a:xfrm>
              <a:off x="7586133" y="4023519"/>
              <a:ext cx="3378200" cy="18354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264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1186</Words>
  <Application>Microsoft Office PowerPoint</Application>
  <PresentationFormat>Widescreen</PresentationFormat>
  <Paragraphs>205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myriad roman</vt:lpstr>
      <vt:lpstr>Wingdings</vt:lpstr>
      <vt:lpstr>Office Theme</vt:lpstr>
      <vt:lpstr>PowerPoint Presentation</vt:lpstr>
      <vt:lpstr>PowerPoint Presentation</vt:lpstr>
      <vt:lpstr>C++ Online Emulator</vt:lpstr>
      <vt:lpstr>C++ Header and Source Files</vt:lpstr>
      <vt:lpstr>C++ Build Process – Compile &amp; Link</vt:lpstr>
      <vt:lpstr>Connecting Projects &amp; Using Libraries</vt:lpstr>
      <vt:lpstr>Application Binary Interface (ABI)</vt:lpstr>
      <vt:lpstr>PowerPoint Presentation</vt:lpstr>
      <vt:lpstr>Visual Studio</vt:lpstr>
      <vt:lpstr>Visual Studio Solution &amp; Projects Files These are XML files in disguise – Try opening them in notepad!</vt:lpstr>
      <vt:lpstr>Visual Studio Project Properties</vt:lpstr>
      <vt:lpstr>VS Project Properties – C/C++ Compiler</vt:lpstr>
      <vt:lpstr>VS Project Properties – C/C++ Compiler</vt:lpstr>
      <vt:lpstr>VS Project Properties – Linker/Librarian</vt:lpstr>
      <vt:lpstr>Summary – Key Project Properties</vt:lpstr>
      <vt:lpstr>PowerPoint Presentation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Burgess</dc:creator>
  <cp:lastModifiedBy>Nicholas Burgess</cp:lastModifiedBy>
  <cp:revision>41</cp:revision>
  <dcterms:created xsi:type="dcterms:W3CDTF">2026-01-24T14:28:28Z</dcterms:created>
  <dcterms:modified xsi:type="dcterms:W3CDTF">2026-01-27T21:07:47Z</dcterms:modified>
</cp:coreProperties>
</file>